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76" r:id="rId5"/>
    <p:sldId id="270" r:id="rId6"/>
    <p:sldId id="271" r:id="rId7"/>
    <p:sldId id="272" r:id="rId8"/>
    <p:sldId id="273" r:id="rId9"/>
    <p:sldId id="274" r:id="rId10"/>
    <p:sldId id="279" r:id="rId11"/>
    <p:sldId id="278" r:id="rId12"/>
    <p:sldId id="282" r:id="rId13"/>
    <p:sldId id="259" r:id="rId14"/>
    <p:sldId id="281" r:id="rId15"/>
    <p:sldId id="285" r:id="rId16"/>
    <p:sldId id="284" r:id="rId17"/>
    <p:sldId id="283" r:id="rId18"/>
    <p:sldId id="26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" initials="AJ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36C"/>
    <a:srgbClr val="28335B"/>
    <a:srgbClr val="283357"/>
    <a:srgbClr val="293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55" autoAdjust="0"/>
    <p:restoredTop sz="94721" autoAdjust="0"/>
  </p:normalViewPr>
  <p:slideViewPr>
    <p:cSldViewPr>
      <p:cViewPr>
        <p:scale>
          <a:sx n="75" d="100"/>
          <a:sy n="75" d="100"/>
        </p:scale>
        <p:origin x="-1944" y="-9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BA7CB2-1E7A-4F26-814F-2DBFE19068FD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37C3DB-7AD8-4E7E-B130-1AE0F4DC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C3DB-7AD8-4E7E-B130-1AE0F4DC40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9995-0344-4ACD-8C4F-74F7B2C30DF5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CB12-3E8E-47F4-A52D-5026395C6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2743200"/>
            <a:ext cx="8305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State Investment Adviser Registration:</a:t>
            </a:r>
          </a:p>
          <a:p>
            <a:pPr algn="r"/>
            <a:r>
              <a:rPr lang="en-US" sz="3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Navigating Unique State Requirements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435358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September 9, 2012</a:t>
            </a:r>
            <a:endParaRPr lang="en-US" sz="2600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For Investment Advisers</a:t>
            </a:r>
          </a:p>
          <a:p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“Unique” Required Documentation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648" y="2007513"/>
            <a:ext cx="83027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Qualified Custodian Contract (Kansas)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Affidavit for Form ADV Schedule A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Owners / Filing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Form U4s  (Massachusetts)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DBA Disclosure Forms (Connecticut)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IA Supplement Application Form (Michigan)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Designation of CCO on Form ADV (Missouri, Tennessee)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List of Employees and Duties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 Citizenship Attestation Form (Nebraska)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Child Support Good Standing Form (Nevada)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Clean Hands Form (District of Columbia)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Proof of Firm Location (Nevada)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Recordkeeping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and Record Retention Affirmation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Statement / Compliance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With Home State Rule (Florida, New Jersey, Ohio, Vermont)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Solicitors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Agreements / Letter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 Undertaking (Pennsylvania)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Suitability Form (Washington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Minimum Net Worth Requirements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695510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Net Worth Requirements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685800" y="2228910"/>
            <a:ext cx="4040188" cy="3951288"/>
          </a:xfrm>
          <a:prstGeom prst="rect">
            <a:avLst/>
          </a:prstGeom>
        </p:spPr>
        <p:txBody>
          <a:bodyPr numCol="2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Alabama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Arkansas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California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Delaware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Hawaii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Idaho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Iowa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Kansas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Maine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Maryland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Massachusetts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Minnesota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Mississippi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Missouri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Montana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Nebraska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Nevada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Hampshire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Jersey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Mexico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North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Pennsylvania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South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Tennessee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Utah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West 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Wisconsin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292600" y="1676400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Surety Bond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4951412" y="2228910"/>
            <a:ext cx="4040188" cy="3951288"/>
          </a:xfrm>
          <a:prstGeom prst="rect">
            <a:avLst/>
          </a:prstGeom>
        </p:spPr>
        <p:txBody>
          <a:bodyPr numCol="2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Alabama</a:t>
            </a:r>
            <a:r>
              <a:rPr lang="en-US" sz="1600" dirty="0"/>
              <a:t>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Alaska*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Arkansas*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Delaware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Hawaii*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Idaho*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Iowa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Kansas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Kentucky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Maine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Maryland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Massachusetts*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Minnesota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Mississippi*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Montana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Nebraska*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Jersey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Mexico*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North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Pennsylvania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South Carolina*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Utah*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Virginia*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West 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45100" y="618057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State-specific bond form required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37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Performance-based Fees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State-specific Performance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Fee Rules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600200" y="2362200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California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Kentucky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Maryland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North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Ohio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Oregon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Utah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Wisconsin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5974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Permitted via Relief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Request Only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713412" y="2362200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Alabama</a:t>
            </a:r>
            <a:r>
              <a:rPr lang="en-US" sz="1600" dirty="0"/>
              <a:t>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Maine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West Virginia*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49850" y="5739825"/>
            <a:ext cx="3613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* Performance-based fees not allowed by rule but may be allowed  by request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03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Brochures 2A and 2B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Watch Out for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Unique Deficiencies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648" y="2007513"/>
            <a:ext cx="8302752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Cover Pages – “Registered as Investment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Adviser”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Cover Pages – Do not permit “registered” instead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use “licensed with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Mismatched info between Brochure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2A, Advisory Agreement, and other submitted documentation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 not use acronym RIA or IAR –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deemed misleading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5: Fees – details of how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calculated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5:  “Fees not negotiable” language not allowed by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some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6 – Performance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fee state-specific language 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10: Risk factors must be specific to advisory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business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14: Required specific language if compensating for client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referrals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Brochures 2A and 2B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648" y="1868726"/>
            <a:ext cx="8302752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15, Reporting: Must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use specific language regarding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delivery of reports to clients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15 Custody: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State-specific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Language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15 Custody: Some do not permit the use of “indirect” custody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15 Review of  Account: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Don’t use “continual basis review” 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Item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17: Proxy Voting – Some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states require a proxy policy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because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they take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position that it is fiduciary duty to vote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proxies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Must include disclosure regarding compliance with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GLBA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Names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on Brochure Supplement have to appear exactly as appear on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U4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If grouped supplement, each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IA rep.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must have own cover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page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900" y="141884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Watch Out for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Unique Deficiencies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Watch Out for Common Deficiencies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648" y="2007513"/>
            <a:ext cx="830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Mismatched info between Brochure 2A and Advisory Agreement</a:t>
            </a: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Failure to provide all required documentation</a:t>
            </a: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Improper material on websites – your own or a third party’s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Common Deficiencies and</a:t>
            </a:r>
          </a:p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Tips for a Smooth Registration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96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Few Tips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2648" y="4000500"/>
            <a:ext cx="8302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36536C"/>
              </a:buClr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Don’t wait to begin the registration process</a:t>
            </a: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Submit all required documentation at onset of registration</a:t>
            </a: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regulator is your friend!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12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Consult with a firm with experience handling state registrations</a:t>
            </a:r>
          </a:p>
        </p:txBody>
      </p:sp>
    </p:spTree>
    <p:extLst>
      <p:ext uri="{BB962C8B-B14F-4D97-AF65-F5344CB8AC3E}">
        <p14:creationId xmlns:p14="http://schemas.microsoft.com/office/powerpoint/2010/main" val="8503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6669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Annual Reporting Requirements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3367127"/>
            <a:ext cx="8302752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Financial Reporting Filings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Branch Office Verifications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Investment Adviser Representative Verifications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 unique additional report questionnaires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595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State-specific Annual Filings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5048" y="2159913"/>
            <a:ext cx="7845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  <a:buClr>
                <a:srgbClr val="36536C"/>
              </a:buClr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 addition to the annual update amendment filings, many states also require advisers to file annual reports directly with the state</a:t>
            </a:r>
          </a:p>
        </p:txBody>
      </p:sp>
    </p:spTree>
    <p:extLst>
      <p:ext uri="{BB962C8B-B14F-4D97-AF65-F5344CB8AC3E}">
        <p14:creationId xmlns:p14="http://schemas.microsoft.com/office/powerpoint/2010/main" val="25071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64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State Examinations and Audits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648" y="1926372"/>
            <a:ext cx="83027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Form ADV and Brochure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Suitability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Books and Records Rule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Complaint File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Compliance Manual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Written Advisory Agreements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Business Cards and Letterheads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Advertising and Performance Claims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Financial Statements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Custody Rule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compliance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900" y="141884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State “Hot Button” Issues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6669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For More 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2136100"/>
            <a:ext cx="4876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0" indent="-347663" algn="ctr">
              <a:spcAft>
                <a:spcPts val="800"/>
              </a:spcAft>
              <a:buClr>
                <a:srgbClr val="28335B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Noula Zaharis </a:t>
            </a:r>
          </a:p>
          <a:p>
            <a:pPr marL="347663" lvl="0" indent="-347663" algn="ctr">
              <a:spcAft>
                <a:spcPts val="800"/>
              </a:spcAft>
              <a:buClr>
                <a:srgbClr val="28335B"/>
              </a:buClr>
            </a:pP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Compliance Director</a:t>
            </a: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347663" lvl="0" indent="-347663" algn="ctr">
              <a:spcAft>
                <a:spcPts val="800"/>
              </a:spcAft>
              <a:buClr>
                <a:srgbClr val="28335B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+1 (404)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607-6938</a:t>
            </a:r>
          </a:p>
          <a:p>
            <a:pPr marL="347663" indent="-347663" algn="ctr">
              <a:spcAft>
                <a:spcPts val="800"/>
              </a:spcAft>
              <a:buClr>
                <a:srgbClr val="28335B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+1 (404)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805-3225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347663" lvl="0" indent="-347663" algn="ctr">
              <a:spcAft>
                <a:spcPts val="800"/>
              </a:spcAft>
              <a:buClr>
                <a:srgbClr val="28335B"/>
              </a:buClr>
            </a:pP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347663" lvl="0" indent="-347663" algn="ctr">
              <a:spcAft>
                <a:spcPts val="800"/>
              </a:spcAft>
              <a:buClr>
                <a:srgbClr val="28335B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nzaharis@investmentlawgroup.com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6536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Today’s</a:t>
            </a:r>
            <a:r>
              <a:rPr lang="en-US" sz="2000" b="1" i="1" dirty="0" smtClean="0">
                <a:solidFill>
                  <a:srgbClr val="28335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Presentation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8348" y="1674167"/>
            <a:ext cx="8302752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36536C"/>
              </a:buClr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 Registration Requirements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Additional Required State Registration Documentation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Minimum Net Worth Requirements &amp; Performance Fees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Brochures 2A and 2B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Common Deficiencies and Tips for Smooth Registration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Annual Reporting Requirements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 Examination and Audits</a:t>
            </a:r>
          </a:p>
          <a:p>
            <a:pPr marL="514350" indent="-514350">
              <a:spcAft>
                <a:spcPts val="1200"/>
              </a:spcAft>
              <a:buClr>
                <a:srgbClr val="36536C"/>
              </a:buClr>
              <a:buFont typeface="+mj-lt"/>
              <a:buAutoNum type="romanUcPeriod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For More Information</a:t>
            </a:r>
          </a:p>
          <a:p>
            <a:pPr marL="347663" indent="-347663">
              <a:spcAft>
                <a:spcPts val="800"/>
              </a:spcAft>
              <a:buClr>
                <a:srgbClr val="28335B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7663" indent="-347663">
              <a:spcAft>
                <a:spcPts val="800"/>
              </a:spcAft>
              <a:buClr>
                <a:srgbClr val="28335B"/>
              </a:buClr>
              <a:buFont typeface="Wingdings" pitchFamily="2" charset="2"/>
              <a:buChar char="§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An Introduction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Today’s Speaker</a:t>
            </a:r>
            <a:endParaRPr lang="en-US" sz="2000" b="1" i="1" dirty="0" smtClean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900" y="1600200"/>
            <a:ext cx="78486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Zaharis, IACCP</a:t>
            </a:r>
          </a:p>
          <a:p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Zaharis serves as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compliance specialist and director of compliance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services for Investment Law Group in Atlanta, Georgia.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a certified paralegal with an extensive history in securities regulatory compliance matters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focused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audits, examinations, and fraud investigations.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She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brings her significant experience in working with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Federal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and state regulatory agencies to assist investment advisers in all areas of registration and compliance. She has experience handling the registration process in thirty-five states.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holds a B.A. in English from Furman University and a M.A. from Emory University. She received her paralegal certification from Emory University. Prior to becoming a paralegal,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was an English and Latin teacher with Atlanta Public Schools and Georgia State University.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Noula is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 Investment Adviser Certified Compliance Professional (IACCP).</a:t>
            </a:r>
          </a:p>
          <a:p>
            <a:pPr algn="just"/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68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State Registration Requirements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43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State Registration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648" y="2007513"/>
            <a:ext cx="83027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States conduct a thorough review of investment adviser registration applications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Form ADV, Brochure Supplements, and Wrap Brochure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States have specific document requirements for advisers seeking registration in their jurisdictions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registration application file is deemed complete and ready for review once </a:t>
            </a:r>
            <a:r>
              <a:rPr lang="en-US" sz="2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required documents are received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States have specific disclosure requirements for advisors offering advisory services in their jurisdictions</a:t>
            </a:r>
          </a:p>
          <a:p>
            <a:pPr marL="347663" indent="-347663">
              <a:spcAft>
                <a:spcPts val="800"/>
              </a:spcAft>
              <a:buClr>
                <a:srgbClr val="36536C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  <a:buClr>
                <a:srgbClr val="36536C"/>
              </a:buClr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Investment Advisers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Advisory Activities 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Statement / Affidavit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836612" y="24034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Alabama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Arizona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Hawaii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Illinois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Maryland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Missouri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Nebraska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New Mexico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Oregon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Pennsylvania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Texas</a:t>
            </a:r>
            <a:endParaRPr lang="en-US" sz="1400" dirty="0" smtClean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Vermont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Virginia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1900535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Branch Office Disclosure</a:t>
            </a: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027612" y="24034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Alabama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Arizona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Illinois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Maine  (Form BR)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Hampshire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Mexico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Ohio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</a:t>
            </a:r>
          </a:p>
        </p:txBody>
      </p:sp>
    </p:spTree>
    <p:extLst>
      <p:ext uri="{BB962C8B-B14F-4D97-AF65-F5344CB8AC3E}">
        <p14:creationId xmlns:p14="http://schemas.microsoft.com/office/powerpoint/2010/main" val="13079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Investment Advisers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Entity Formation / Foreign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Entity Qualification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520824" y="24034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Alabama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California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Illinois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Minnesota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Missouri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Mississippi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Nebraska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Hampshire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Tennessee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Texas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West </a:t>
            </a:r>
            <a:r>
              <a:rPr lang="en-US" sz="1600" dirty="0" smtClean="0"/>
              <a:t>Virginia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8012" y="1900535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EIN / Tax Verification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484812" y="24034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Texas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 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Wisconsin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79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Investment Advisers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Qualifying Principal /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IAR Disclosure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065212" y="2449512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Alaska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Colorado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Delaware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Idaho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Illinois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Kansas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Kentucky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Massachusetts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Michigan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Nebraska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Nevada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Mexico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York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Oregon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Pennsylvania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Tennessee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Wisconsin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6405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Fingerprints and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Background Check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561012" y="2449512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Arizona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Delaware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Georgia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Indiana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Kentucky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Maine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South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West 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109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f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or Investment Advisers</a:t>
            </a:r>
            <a:endParaRPr lang="en-US" sz="2000" b="1" i="1" dirty="0">
              <a:solidFill>
                <a:srgbClr val="3653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Compliance Manual, DRP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Code of Ethics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293812" y="24034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Kansas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Ohio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South 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Vermont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1702425"/>
            <a:ext cx="415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Privacy Notice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180012" y="21875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Arizona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Delaware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District of Columbia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Georgia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Hawaii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Indiana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Kentucky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Maine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Rhode Island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South </a:t>
            </a:r>
            <a:r>
              <a:rPr lang="en-US" sz="1600" dirty="0" smtClean="0"/>
              <a:t>Carolina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Washington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West Virginia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27760"/>
            <a:ext cx="8305800" cy="91440"/>
          </a:xfrm>
          <a:prstGeom prst="rect">
            <a:avLst/>
          </a:prstGeom>
          <a:solidFill>
            <a:srgbClr val="365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365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Additional Required Registration Documentation </a:t>
            </a:r>
            <a:r>
              <a:rPr lang="en-US" sz="2000" b="1" i="1" dirty="0" smtClean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i="1" dirty="0">
                <a:solidFill>
                  <a:srgbClr val="36536C"/>
                </a:solidFill>
                <a:latin typeface="Arial" pitchFamily="34" charset="0"/>
                <a:cs typeface="Arial" pitchFamily="34" charset="0"/>
              </a:rPr>
              <a:t>Investment Advisers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Advertising Literature and Promotional Material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1217612" y="24796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Connecticut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Nebraska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Nevada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New Jersey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Tennessee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Virginia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368800" y="1600200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Books and Records Location Statement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027612" y="2479675"/>
            <a:ext cx="4040188" cy="3951288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 smtClean="0"/>
              <a:t>California</a:t>
            </a:r>
            <a:endParaRPr lang="en-US" sz="1600" dirty="0"/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Illinois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Indiana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r>
              <a:rPr lang="en-US" sz="1600" dirty="0"/>
              <a:t>Florida</a:t>
            </a:r>
          </a:p>
          <a:p>
            <a:pPr>
              <a:buClr>
                <a:srgbClr val="36536C"/>
              </a:buClr>
              <a:buFont typeface="Wingdings" pitchFamily="2" charset="2"/>
              <a:buChar char="§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885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1161</Words>
  <Application>Microsoft Office PowerPoint</Application>
  <PresentationFormat>On-screen Show (4:3)</PresentationFormat>
  <Paragraphs>316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Investment Law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Noula</cp:lastModifiedBy>
  <cp:revision>221</cp:revision>
  <cp:lastPrinted>2012-09-06T16:13:23Z</cp:lastPrinted>
  <dcterms:created xsi:type="dcterms:W3CDTF">2010-10-03T23:42:27Z</dcterms:created>
  <dcterms:modified xsi:type="dcterms:W3CDTF">2012-09-07T15:53:25Z</dcterms:modified>
</cp:coreProperties>
</file>